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5219700" cy="5940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244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PHD\CEMENTITIOUS\workshops%20and%20joint%20paper\Nature%20paper%20content\Latex%202%20pages%20figur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6203859040579941"/>
          <c:y val="0.14796058387438413"/>
          <c:w val="0.73199279796982131"/>
          <c:h val="0.65521849242528896"/>
        </c:manualLayout>
      </c:layout>
      <c:barChart>
        <c:barDir val="col"/>
        <c:grouping val="clustered"/>
        <c:varyColors val="0"/>
        <c:ser>
          <c:idx val="5"/>
          <c:order val="2"/>
          <c:tx>
            <c:v>Compressive strength</c:v>
          </c:tx>
          <c:spPr>
            <a:solidFill>
              <a:srgbClr val="E7E6E6">
                <a:lumMod val="75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'Nature paper figure'!$K$4:$K$7</c:f>
                <c:numCache>
                  <c:formatCode>General</c:formatCode>
                  <c:ptCount val="4"/>
                  <c:pt idx="0">
                    <c:v>0.40749999999999886</c:v>
                  </c:pt>
                  <c:pt idx="1">
                    <c:v>1.6024999999999956</c:v>
                  </c:pt>
                  <c:pt idx="2">
                    <c:v>0.25</c:v>
                  </c:pt>
                  <c:pt idx="3">
                    <c:v>0.67125000000000057</c:v>
                  </c:pt>
                </c:numCache>
              </c:numRef>
            </c:plus>
            <c:minus>
              <c:numRef>
                <c:f>'Nature paper figure'!$M$4:$M$7</c:f>
                <c:numCache>
                  <c:formatCode>General</c:formatCode>
                  <c:ptCount val="4"/>
                  <c:pt idx="0">
                    <c:v>0.61124999999999829</c:v>
                  </c:pt>
                  <c:pt idx="1">
                    <c:v>0.89125000000000298</c:v>
                  </c:pt>
                  <c:pt idx="2">
                    <c:v>0.22500000000000142</c:v>
                  </c:pt>
                  <c:pt idx="3">
                    <c:v>0.97875000000000156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figure'!$I$4:$I$7</c:f>
              <c:numCache>
                <c:formatCode>0.00</c:formatCode>
                <c:ptCount val="4"/>
                <c:pt idx="0">
                  <c:v>26.96125</c:v>
                </c:pt>
                <c:pt idx="1">
                  <c:v>24.641250000000003</c:v>
                </c:pt>
                <c:pt idx="2">
                  <c:v>19.350000000000001</c:v>
                </c:pt>
                <c:pt idx="3">
                  <c:v>22.785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42-448B-A041-B339BD87ABD2}"/>
            </c:ext>
          </c:extLst>
        </c:ser>
        <c:ser>
          <c:idx val="6"/>
          <c:order val="3"/>
          <c:tx>
            <c:v>Flexural strength</c:v>
          </c:tx>
          <c:spPr>
            <a:solidFill>
              <a:srgbClr val="E7E6E6">
                <a:lumMod val="5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'Nature paper figure'!$F$4:$F$7</c:f>
                <c:numCache>
                  <c:formatCode>General</c:formatCode>
                  <c:ptCount val="4"/>
                  <c:pt idx="0">
                    <c:v>0.25461458333333375</c:v>
                  </c:pt>
                  <c:pt idx="1">
                    <c:v>0.84423437500000009</c:v>
                  </c:pt>
                  <c:pt idx="2">
                    <c:v>7.1979166666666483E-2</c:v>
                  </c:pt>
                  <c:pt idx="3">
                    <c:v>0.1229322916666673</c:v>
                  </c:pt>
                </c:numCache>
              </c:numRef>
            </c:plus>
            <c:minus>
              <c:numRef>
                <c:f>'Nature paper figure'!$H$4:$H$7</c:f>
                <c:numCache>
                  <c:formatCode>General</c:formatCode>
                  <c:ptCount val="4"/>
                  <c:pt idx="0">
                    <c:v>0.35236979166666638</c:v>
                  </c:pt>
                  <c:pt idx="1">
                    <c:v>0.95789843749999992</c:v>
                  </c:pt>
                  <c:pt idx="2">
                    <c:v>0.10872395833333348</c:v>
                  </c:pt>
                  <c:pt idx="3">
                    <c:v>0.14756770833333288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figure'!$D$4:$D$7</c:f>
              <c:numCache>
                <c:formatCode>0.00</c:formatCode>
                <c:ptCount val="4"/>
                <c:pt idx="0">
                  <c:v>3.2818385416666662</c:v>
                </c:pt>
                <c:pt idx="1">
                  <c:v>6.9299843750000001</c:v>
                </c:pt>
                <c:pt idx="2">
                  <c:v>3.7706927083333337</c:v>
                </c:pt>
                <c:pt idx="3">
                  <c:v>4.342911458333333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42-448B-A041-B339BD87AB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484631608"/>
        <c:axId val="341152928"/>
        <c:extLst>
          <c:ext xmlns:c15="http://schemas.microsoft.com/office/drawing/2012/chart" uri="{02D57815-91ED-43cb-92C2-25804820EDAC}">
            <c15:filteredBarSeries>
              <c15:ser>
                <c:idx val="1"/>
                <c:order val="0"/>
                <c:tx>
                  <c:v>G*</c:v>
                </c:tx>
                <c:spPr>
                  <a:solidFill>
                    <a:srgbClr val="E7E6E6"/>
                  </a:solidFill>
                  <a:ln>
                    <a:solidFill>
                      <a:sysClr val="windowText" lastClr="000000"/>
                    </a:solidFill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'Nature paper figure'!$V$4:$V$7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0.45772494912481321</c:v>
                        </c:pt>
                        <c:pt idx="1">
                          <c:v>0.21072019858179392</c:v>
                        </c:pt>
                        <c:pt idx="2">
                          <c:v>0.18631473703506352</c:v>
                        </c:pt>
                        <c:pt idx="3">
                          <c:v>0.67090982833609303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'Nature paper figure'!$W$4:$W$7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0.79480239947276088</c:v>
                        </c:pt>
                        <c:pt idx="1">
                          <c:v>0.76426388906839815</c:v>
                        </c:pt>
                        <c:pt idx="2">
                          <c:v>0.64484530372292159</c:v>
                        </c:pt>
                        <c:pt idx="3">
                          <c:v>0.57936047680511216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'Nature paper figure'!$B$4:$B$7</c15:sqref>
                        </c15:formulaRef>
                      </c:ext>
                    </c:extLst>
                    <c:strCache>
                      <c:ptCount val="4"/>
                      <c:pt idx="0">
                        <c:v>290418</c:v>
                      </c:pt>
                      <c:pt idx="1">
                        <c:v>060318 3</c:v>
                      </c:pt>
                      <c:pt idx="2">
                        <c:v>170418</c:v>
                      </c:pt>
                      <c:pt idx="3">
                        <c:v>160518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'Nature paper figure'!$S$4:$S$7</c15:sqref>
                        </c15:formulaRef>
                      </c:ext>
                    </c:extLst>
                    <c:numCache>
                      <c:formatCode>0.00</c:formatCode>
                      <c:ptCount val="4"/>
                      <c:pt idx="0">
                        <c:v>4.6487902800835696</c:v>
                      </c:pt>
                      <c:pt idx="1">
                        <c:v>6.7415971633954985</c:v>
                      </c:pt>
                      <c:pt idx="2">
                        <c:v>4.6848232897557143</c:v>
                      </c:pt>
                      <c:pt idx="3">
                        <c:v>8.1334887853482964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6D42-448B-A041-B339BD87ABD2}"/>
                  </c:ext>
                </c:extLst>
              </c15:ser>
            </c15:filteredBarSeries>
            <c15:filteredBarSeries>
              <c15:ser>
                <c:idx val="2"/>
                <c:order val="1"/>
                <c:tx>
                  <c:v>Phase Angle</c:v>
                </c:tx>
                <c:spPr>
                  <a:solidFill>
                    <a:srgbClr val="E7E6E6">
                      <a:lumMod val="90000"/>
                    </a:srgbClr>
                  </a:solidFill>
                  <a:ln>
                    <a:solidFill>
                      <a:sysClr val="windowText" lastClr="000000"/>
                    </a:solidFill>
                  </a:ln>
                  <a:effectLst/>
                </c:spPr>
                <c:invertIfNegative val="0"/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'Nature paper figure'!$AA$4:$AA$7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1.2262957203994205</c:v>
                        </c:pt>
                        <c:pt idx="1">
                          <c:v>0.48322522111269395</c:v>
                        </c:pt>
                        <c:pt idx="2">
                          <c:v>2.7147981208053684</c:v>
                        </c:pt>
                        <c:pt idx="3">
                          <c:v>0.5405136857142876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'Nature paper figure'!$AB$4:$AB$7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1.8023042796005804</c:v>
                        </c:pt>
                        <c:pt idx="1">
                          <c:v>0.6244747788873064</c:v>
                        </c:pt>
                        <c:pt idx="2">
                          <c:v>0.73135187919463163</c:v>
                        </c:pt>
                        <c:pt idx="3">
                          <c:v>0.58029631428571249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'Nature paper figure'!$B$4:$B$7</c15:sqref>
                        </c15:formulaRef>
                      </c:ext>
                    </c:extLst>
                    <c:strCache>
                      <c:ptCount val="4"/>
                      <c:pt idx="0">
                        <c:v>290418</c:v>
                      </c:pt>
                      <c:pt idx="1">
                        <c:v>060318 3</c:v>
                      </c:pt>
                      <c:pt idx="2">
                        <c:v>170418</c:v>
                      </c:pt>
                      <c:pt idx="3">
                        <c:v>160518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'Nature paper figure'!$X$4:$X$7</c15:sqref>
                        </c15:formulaRef>
                      </c:ext>
                    </c:extLst>
                    <c:numCache>
                      <c:formatCode>0.00</c:formatCode>
                      <c:ptCount val="4"/>
                      <c:pt idx="0">
                        <c:v>18.39240427960058</c:v>
                      </c:pt>
                      <c:pt idx="1">
                        <c:v>3.6950947788873063</c:v>
                      </c:pt>
                      <c:pt idx="2">
                        <c:v>2.2751118791946316</c:v>
                      </c:pt>
                      <c:pt idx="3">
                        <c:v>1.6953363142857125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D42-448B-A041-B339BD87ABD2}"/>
                  </c:ext>
                </c:extLst>
              </c15:ser>
            </c15:filteredBarSeries>
          </c:ext>
        </c:extLst>
      </c:barChart>
      <c:catAx>
        <c:axId val="48463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41152928"/>
        <c:crosses val="autoZero"/>
        <c:auto val="1"/>
        <c:lblAlgn val="ctr"/>
        <c:lblOffset val="100"/>
        <c:noMultiLvlLbl val="0"/>
      </c:catAx>
      <c:valAx>
        <c:axId val="341152928"/>
        <c:scaling>
          <c:orientation val="minMax"/>
          <c:max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/>
                  <a:t>Strength (MPa)</a:t>
                </a:r>
              </a:p>
            </c:rich>
          </c:tx>
          <c:layout>
            <c:manualLayout>
              <c:xMode val="edge"/>
              <c:yMode val="edge"/>
              <c:x val="2.4921985882634633E-2"/>
              <c:y val="0.246902511834380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4631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0"/>
          <c:w val="1"/>
          <c:h val="0.1158554742060751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478" y="972195"/>
            <a:ext cx="4436745" cy="2068148"/>
          </a:xfrm>
        </p:spPr>
        <p:txBody>
          <a:bodyPr anchor="b"/>
          <a:lstStyle>
            <a:lvl1pPr algn="ctr">
              <a:defRPr sz="3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2463" y="3120099"/>
            <a:ext cx="3914775" cy="1434227"/>
          </a:xfrm>
        </p:spPr>
        <p:txBody>
          <a:bodyPr/>
          <a:lstStyle>
            <a:lvl1pPr marL="0" indent="0" algn="ctr">
              <a:buNone/>
              <a:defRPr sz="1370"/>
            </a:lvl1pPr>
            <a:lvl2pPr marL="260970" indent="0" algn="ctr">
              <a:buNone/>
              <a:defRPr sz="1142"/>
            </a:lvl2pPr>
            <a:lvl3pPr marL="521940" indent="0" algn="ctr">
              <a:buNone/>
              <a:defRPr sz="1027"/>
            </a:lvl3pPr>
            <a:lvl4pPr marL="782909" indent="0" algn="ctr">
              <a:buNone/>
              <a:defRPr sz="913"/>
            </a:lvl4pPr>
            <a:lvl5pPr marL="1043879" indent="0" algn="ctr">
              <a:buNone/>
              <a:defRPr sz="913"/>
            </a:lvl5pPr>
            <a:lvl6pPr marL="1304849" indent="0" algn="ctr">
              <a:buNone/>
              <a:defRPr sz="913"/>
            </a:lvl6pPr>
            <a:lvl7pPr marL="1565819" indent="0" algn="ctr">
              <a:buNone/>
              <a:defRPr sz="913"/>
            </a:lvl7pPr>
            <a:lvl8pPr marL="1826788" indent="0" algn="ctr">
              <a:buNone/>
              <a:defRPr sz="913"/>
            </a:lvl8pPr>
            <a:lvl9pPr marL="2087758" indent="0" algn="ctr">
              <a:buNone/>
              <a:defRPr sz="9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11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13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35348" y="316272"/>
            <a:ext cx="1125498" cy="50342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855" y="316272"/>
            <a:ext cx="3311247" cy="503423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16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99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136" y="1480983"/>
            <a:ext cx="4501991" cy="2471051"/>
          </a:xfrm>
        </p:spPr>
        <p:txBody>
          <a:bodyPr anchor="b"/>
          <a:lstStyle>
            <a:lvl1pPr>
              <a:defRPr sz="3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6136" y="3975411"/>
            <a:ext cx="4501991" cy="1299468"/>
          </a:xfrm>
        </p:spPr>
        <p:txBody>
          <a:bodyPr/>
          <a:lstStyle>
            <a:lvl1pPr marL="0" indent="0">
              <a:buNone/>
              <a:defRPr sz="1370">
                <a:solidFill>
                  <a:schemeClr val="tx1"/>
                </a:solidFill>
              </a:defRPr>
            </a:lvl1pPr>
            <a:lvl2pPr marL="260970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2pPr>
            <a:lvl3pPr marL="521940" indent="0">
              <a:buNone/>
              <a:defRPr sz="1027">
                <a:solidFill>
                  <a:schemeClr val="tx1">
                    <a:tint val="75000"/>
                  </a:schemeClr>
                </a:solidFill>
              </a:defRPr>
            </a:lvl3pPr>
            <a:lvl4pPr marL="782909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4pPr>
            <a:lvl5pPr marL="1043879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5pPr>
            <a:lvl6pPr marL="1304849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6pPr>
            <a:lvl7pPr marL="1565819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7pPr>
            <a:lvl8pPr marL="1826788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8pPr>
            <a:lvl9pPr marL="2087758" indent="0">
              <a:buNone/>
              <a:defRPr sz="9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96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854" y="1581363"/>
            <a:ext cx="2218373" cy="37691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42473" y="1581363"/>
            <a:ext cx="2218373" cy="37691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34" y="316274"/>
            <a:ext cx="4501991" cy="11482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535" y="1456229"/>
            <a:ext cx="2208177" cy="713676"/>
          </a:xfrm>
        </p:spPr>
        <p:txBody>
          <a:bodyPr anchor="b"/>
          <a:lstStyle>
            <a:lvl1pPr marL="0" indent="0">
              <a:buNone/>
              <a:defRPr sz="1370" b="1"/>
            </a:lvl1pPr>
            <a:lvl2pPr marL="260970" indent="0">
              <a:buNone/>
              <a:defRPr sz="1142" b="1"/>
            </a:lvl2pPr>
            <a:lvl3pPr marL="521940" indent="0">
              <a:buNone/>
              <a:defRPr sz="1027" b="1"/>
            </a:lvl3pPr>
            <a:lvl4pPr marL="782909" indent="0">
              <a:buNone/>
              <a:defRPr sz="913" b="1"/>
            </a:lvl4pPr>
            <a:lvl5pPr marL="1043879" indent="0">
              <a:buNone/>
              <a:defRPr sz="913" b="1"/>
            </a:lvl5pPr>
            <a:lvl6pPr marL="1304849" indent="0">
              <a:buNone/>
              <a:defRPr sz="913" b="1"/>
            </a:lvl6pPr>
            <a:lvl7pPr marL="1565819" indent="0">
              <a:buNone/>
              <a:defRPr sz="913" b="1"/>
            </a:lvl7pPr>
            <a:lvl8pPr marL="1826788" indent="0">
              <a:buNone/>
              <a:defRPr sz="913" b="1"/>
            </a:lvl8pPr>
            <a:lvl9pPr marL="2087758" indent="0">
              <a:buNone/>
              <a:defRPr sz="9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535" y="2169905"/>
            <a:ext cx="2208177" cy="31916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42474" y="1456229"/>
            <a:ext cx="2219052" cy="713676"/>
          </a:xfrm>
        </p:spPr>
        <p:txBody>
          <a:bodyPr anchor="b"/>
          <a:lstStyle>
            <a:lvl1pPr marL="0" indent="0">
              <a:buNone/>
              <a:defRPr sz="1370" b="1"/>
            </a:lvl1pPr>
            <a:lvl2pPr marL="260970" indent="0">
              <a:buNone/>
              <a:defRPr sz="1142" b="1"/>
            </a:lvl2pPr>
            <a:lvl3pPr marL="521940" indent="0">
              <a:buNone/>
              <a:defRPr sz="1027" b="1"/>
            </a:lvl3pPr>
            <a:lvl4pPr marL="782909" indent="0">
              <a:buNone/>
              <a:defRPr sz="913" b="1"/>
            </a:lvl4pPr>
            <a:lvl5pPr marL="1043879" indent="0">
              <a:buNone/>
              <a:defRPr sz="913" b="1"/>
            </a:lvl5pPr>
            <a:lvl6pPr marL="1304849" indent="0">
              <a:buNone/>
              <a:defRPr sz="913" b="1"/>
            </a:lvl6pPr>
            <a:lvl7pPr marL="1565819" indent="0">
              <a:buNone/>
              <a:defRPr sz="913" b="1"/>
            </a:lvl7pPr>
            <a:lvl8pPr marL="1826788" indent="0">
              <a:buNone/>
              <a:defRPr sz="913" b="1"/>
            </a:lvl8pPr>
            <a:lvl9pPr marL="2087758" indent="0">
              <a:buNone/>
              <a:defRPr sz="9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42474" y="2169905"/>
            <a:ext cx="2219052" cy="31916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31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89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557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34" y="396028"/>
            <a:ext cx="1683489" cy="1386099"/>
          </a:xfrm>
        </p:spPr>
        <p:txBody>
          <a:bodyPr anchor="b"/>
          <a:lstStyle>
            <a:lvl1pPr>
              <a:defRPr sz="1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9052" y="855313"/>
            <a:ext cx="2642473" cy="4221552"/>
          </a:xfrm>
        </p:spPr>
        <p:txBody>
          <a:bodyPr/>
          <a:lstStyle>
            <a:lvl1pPr>
              <a:defRPr sz="1827"/>
            </a:lvl1pPr>
            <a:lvl2pPr>
              <a:defRPr sz="1598"/>
            </a:lvl2pPr>
            <a:lvl3pPr>
              <a:defRPr sz="1370"/>
            </a:lvl3pPr>
            <a:lvl4pPr>
              <a:defRPr sz="1142"/>
            </a:lvl4pPr>
            <a:lvl5pPr>
              <a:defRPr sz="1142"/>
            </a:lvl5pPr>
            <a:lvl6pPr>
              <a:defRPr sz="1142"/>
            </a:lvl6pPr>
            <a:lvl7pPr>
              <a:defRPr sz="1142"/>
            </a:lvl7pPr>
            <a:lvl8pPr>
              <a:defRPr sz="1142"/>
            </a:lvl8pPr>
            <a:lvl9pPr>
              <a:defRPr sz="114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534" y="1782127"/>
            <a:ext cx="1683489" cy="3301612"/>
          </a:xfrm>
        </p:spPr>
        <p:txBody>
          <a:bodyPr/>
          <a:lstStyle>
            <a:lvl1pPr marL="0" indent="0">
              <a:buNone/>
              <a:defRPr sz="913"/>
            </a:lvl1pPr>
            <a:lvl2pPr marL="260970" indent="0">
              <a:buNone/>
              <a:defRPr sz="799"/>
            </a:lvl2pPr>
            <a:lvl3pPr marL="521940" indent="0">
              <a:buNone/>
              <a:defRPr sz="685"/>
            </a:lvl3pPr>
            <a:lvl4pPr marL="782909" indent="0">
              <a:buNone/>
              <a:defRPr sz="571"/>
            </a:lvl4pPr>
            <a:lvl5pPr marL="1043879" indent="0">
              <a:buNone/>
              <a:defRPr sz="571"/>
            </a:lvl5pPr>
            <a:lvl6pPr marL="1304849" indent="0">
              <a:buNone/>
              <a:defRPr sz="571"/>
            </a:lvl6pPr>
            <a:lvl7pPr marL="1565819" indent="0">
              <a:buNone/>
              <a:defRPr sz="571"/>
            </a:lvl7pPr>
            <a:lvl8pPr marL="1826788" indent="0">
              <a:buNone/>
              <a:defRPr sz="571"/>
            </a:lvl8pPr>
            <a:lvl9pPr marL="2087758" indent="0">
              <a:buNone/>
              <a:defRPr sz="57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5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34" y="396028"/>
            <a:ext cx="1683489" cy="1386099"/>
          </a:xfrm>
        </p:spPr>
        <p:txBody>
          <a:bodyPr anchor="b"/>
          <a:lstStyle>
            <a:lvl1pPr>
              <a:defRPr sz="1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19052" y="855313"/>
            <a:ext cx="2642473" cy="4221552"/>
          </a:xfrm>
        </p:spPr>
        <p:txBody>
          <a:bodyPr anchor="t"/>
          <a:lstStyle>
            <a:lvl1pPr marL="0" indent="0">
              <a:buNone/>
              <a:defRPr sz="1827"/>
            </a:lvl1pPr>
            <a:lvl2pPr marL="260970" indent="0">
              <a:buNone/>
              <a:defRPr sz="1598"/>
            </a:lvl2pPr>
            <a:lvl3pPr marL="521940" indent="0">
              <a:buNone/>
              <a:defRPr sz="1370"/>
            </a:lvl3pPr>
            <a:lvl4pPr marL="782909" indent="0">
              <a:buNone/>
              <a:defRPr sz="1142"/>
            </a:lvl4pPr>
            <a:lvl5pPr marL="1043879" indent="0">
              <a:buNone/>
              <a:defRPr sz="1142"/>
            </a:lvl5pPr>
            <a:lvl6pPr marL="1304849" indent="0">
              <a:buNone/>
              <a:defRPr sz="1142"/>
            </a:lvl6pPr>
            <a:lvl7pPr marL="1565819" indent="0">
              <a:buNone/>
              <a:defRPr sz="1142"/>
            </a:lvl7pPr>
            <a:lvl8pPr marL="1826788" indent="0">
              <a:buNone/>
              <a:defRPr sz="1142"/>
            </a:lvl8pPr>
            <a:lvl9pPr marL="2087758" indent="0">
              <a:buNone/>
              <a:defRPr sz="114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534" y="1782127"/>
            <a:ext cx="1683489" cy="3301612"/>
          </a:xfrm>
        </p:spPr>
        <p:txBody>
          <a:bodyPr/>
          <a:lstStyle>
            <a:lvl1pPr marL="0" indent="0">
              <a:buNone/>
              <a:defRPr sz="913"/>
            </a:lvl1pPr>
            <a:lvl2pPr marL="260970" indent="0">
              <a:buNone/>
              <a:defRPr sz="799"/>
            </a:lvl2pPr>
            <a:lvl3pPr marL="521940" indent="0">
              <a:buNone/>
              <a:defRPr sz="685"/>
            </a:lvl3pPr>
            <a:lvl4pPr marL="782909" indent="0">
              <a:buNone/>
              <a:defRPr sz="571"/>
            </a:lvl4pPr>
            <a:lvl5pPr marL="1043879" indent="0">
              <a:buNone/>
              <a:defRPr sz="571"/>
            </a:lvl5pPr>
            <a:lvl6pPr marL="1304849" indent="0">
              <a:buNone/>
              <a:defRPr sz="571"/>
            </a:lvl6pPr>
            <a:lvl7pPr marL="1565819" indent="0">
              <a:buNone/>
              <a:defRPr sz="571"/>
            </a:lvl7pPr>
            <a:lvl8pPr marL="1826788" indent="0">
              <a:buNone/>
              <a:defRPr sz="571"/>
            </a:lvl8pPr>
            <a:lvl9pPr marL="2087758" indent="0">
              <a:buNone/>
              <a:defRPr sz="57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14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855" y="316274"/>
            <a:ext cx="4501991" cy="1148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855" y="1581363"/>
            <a:ext cx="4501991" cy="3769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854" y="5505895"/>
            <a:ext cx="1174433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5AAFC-2D71-4AD3-97BD-314C5438836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9026" y="5505895"/>
            <a:ext cx="1761649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86413" y="5505895"/>
            <a:ext cx="1174433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9C256-705A-46BE-B3B0-E67676F07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0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21940" rtl="0" eaLnBrk="1" latinLnBrk="0" hangingPunct="1">
        <a:lnSpc>
          <a:spcPct val="90000"/>
        </a:lnSpc>
        <a:spcBef>
          <a:spcPct val="0"/>
        </a:spcBef>
        <a:buNone/>
        <a:defRPr sz="25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0485" indent="-130485" algn="l" defTabSz="52194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1pPr>
      <a:lvl2pPr marL="391455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2pPr>
      <a:lvl3pPr marL="652424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142" kern="1200">
          <a:solidFill>
            <a:schemeClr val="tx1"/>
          </a:solidFill>
          <a:latin typeface="+mn-lt"/>
          <a:ea typeface="+mn-ea"/>
          <a:cs typeface="+mn-cs"/>
        </a:defRPr>
      </a:lvl3pPr>
      <a:lvl4pPr marL="913394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4pPr>
      <a:lvl5pPr marL="1174364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5pPr>
      <a:lvl6pPr marL="1435334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6pPr>
      <a:lvl7pPr marL="1696303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7pPr>
      <a:lvl8pPr marL="1957273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8pPr>
      <a:lvl9pPr marL="2218243" indent="-130485" algn="l" defTabSz="52194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10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1pPr>
      <a:lvl2pPr marL="260970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2pPr>
      <a:lvl3pPr marL="521940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3pPr>
      <a:lvl4pPr marL="782909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4pPr>
      <a:lvl5pPr marL="1043879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5pPr>
      <a:lvl6pPr marL="1304849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6pPr>
      <a:lvl7pPr marL="1565819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7pPr>
      <a:lvl8pPr marL="1826788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8pPr>
      <a:lvl9pPr marL="2087758" algn="l" defTabSz="521940" rtl="0" eaLnBrk="1" latinLnBrk="0" hangingPunct="1">
        <a:defRPr sz="10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405F2DE7-071B-4022-9AE0-E5F9D971B031}"/>
              </a:ext>
            </a:extLst>
          </p:cNvPr>
          <p:cNvGrpSpPr>
            <a:grpSpLocks noChangeAspect="1"/>
          </p:cNvGrpSpPr>
          <p:nvPr/>
        </p:nvGrpSpPr>
        <p:grpSpPr>
          <a:xfrm>
            <a:off x="-2585002" y="602115"/>
            <a:ext cx="2423999" cy="972507"/>
            <a:chOff x="2135228" y="308114"/>
            <a:chExt cx="7778889" cy="312088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DB71F61-8BF3-439D-9D99-AD076DD73077}"/>
                </a:ext>
              </a:extLst>
            </p:cNvPr>
            <p:cNvGrpSpPr/>
            <p:nvPr/>
          </p:nvGrpSpPr>
          <p:grpSpPr>
            <a:xfrm>
              <a:off x="2135228" y="308114"/>
              <a:ext cx="7778889" cy="3120886"/>
              <a:chOff x="2121161" y="848140"/>
              <a:chExt cx="7778889" cy="3120886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8C7E3F3-6D3C-49EF-B941-B6855B912A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65" r="15714"/>
              <a:stretch/>
            </p:blipFill>
            <p:spPr>
              <a:xfrm rot="5400000">
                <a:off x="6603235" y="672211"/>
                <a:ext cx="3120884" cy="3472746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5D977E4-5624-4B79-BAD4-AA4483B713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79" t="12290" r="14609"/>
              <a:stretch/>
            </p:blipFill>
            <p:spPr>
              <a:xfrm>
                <a:off x="2121161" y="848140"/>
                <a:ext cx="4306143" cy="3120886"/>
              </a:xfrm>
              <a:prstGeom prst="rect">
                <a:avLst/>
              </a:prstGeom>
            </p:spPr>
          </p:pic>
          <p:sp>
            <p:nvSpPr>
              <p:cNvPr id="14" name="Trapezoid 13">
                <a:extLst>
                  <a:ext uri="{FF2B5EF4-FFF2-40B4-BE49-F238E27FC236}">
                    <a16:creationId xmlns:a16="http://schemas.microsoft.com/office/drawing/2014/main" id="{C393CAE9-E6DA-4638-8328-7E5AC2D1DE48}"/>
                  </a:ext>
                </a:extLst>
              </p:cNvPr>
              <p:cNvSpPr/>
              <p:nvPr/>
            </p:nvSpPr>
            <p:spPr>
              <a:xfrm flipV="1">
                <a:off x="2504294" y="1977886"/>
                <a:ext cx="3472746" cy="793449"/>
              </a:xfrm>
              <a:prstGeom prst="trapezoid">
                <a:avLst>
                  <a:gd name="adj" fmla="val 156620"/>
                </a:avLst>
              </a:prstGeom>
              <a:solidFill>
                <a:schemeClr val="bg2">
                  <a:lumMod val="75000"/>
                  <a:alpha val="30000"/>
                </a:schemeClr>
              </a:solidFill>
              <a:ln w="38100">
                <a:solidFill>
                  <a:schemeClr val="tx1"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806C487-C838-4477-AD71-779D0B172C9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59214" y="1585399"/>
              <a:ext cx="1192418" cy="398146"/>
              <a:chOff x="481638" y="4843592"/>
              <a:chExt cx="1640025" cy="342722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778AF3B-BF11-4D01-97DF-EB028E75E21B}"/>
                  </a:ext>
                </a:extLst>
              </p:cNvPr>
              <p:cNvCxnSpPr/>
              <p:nvPr/>
            </p:nvCxnSpPr>
            <p:spPr>
              <a:xfrm rot="5400000" flipV="1">
                <a:off x="718187" y="5024283"/>
                <a:ext cx="324063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13B205F-D9B3-415A-BF69-210A074AA3AC}"/>
                  </a:ext>
                </a:extLst>
              </p:cNvPr>
              <p:cNvCxnSpPr/>
              <p:nvPr/>
            </p:nvCxnSpPr>
            <p:spPr>
              <a:xfrm rot="5400000" flipV="1">
                <a:off x="1115472" y="5019350"/>
                <a:ext cx="324063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C965D37A-8BCD-4708-A920-CE4CF4F5E95B}"/>
                  </a:ext>
                </a:extLst>
              </p:cNvPr>
              <p:cNvCxnSpPr/>
              <p:nvPr/>
            </p:nvCxnSpPr>
            <p:spPr>
              <a:xfrm rot="5400000" flipV="1">
                <a:off x="1536781" y="5019350"/>
                <a:ext cx="324063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050FBE2-63DA-46DB-928E-4F88EEC80307}"/>
                  </a:ext>
                </a:extLst>
              </p:cNvPr>
              <p:cNvCxnSpPr/>
              <p:nvPr/>
            </p:nvCxnSpPr>
            <p:spPr>
              <a:xfrm rot="5400000" flipV="1">
                <a:off x="336714" y="5019350"/>
                <a:ext cx="324063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B841EAF-774D-418F-882C-010490E7BAA8}"/>
                  </a:ext>
                </a:extLst>
              </p:cNvPr>
              <p:cNvCxnSpPr/>
              <p:nvPr/>
            </p:nvCxnSpPr>
            <p:spPr>
              <a:xfrm>
                <a:off x="481638" y="4843592"/>
                <a:ext cx="1640025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CC3260B-AF57-46B1-915D-97F9F3DD7428}"/>
                  </a:ext>
                </a:extLst>
              </p:cNvPr>
              <p:cNvCxnSpPr/>
              <p:nvPr/>
            </p:nvCxnSpPr>
            <p:spPr>
              <a:xfrm rot="5400000" flipV="1">
                <a:off x="1942314" y="5019350"/>
                <a:ext cx="324063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ED5C1824-32A6-44C7-8CEF-A396464323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002" y="-441608"/>
            <a:ext cx="2423999" cy="993902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6213E707-05C6-4FF6-B012-5A908E2C40E4}"/>
              </a:ext>
            </a:extLst>
          </p:cNvPr>
          <p:cNvGrpSpPr/>
          <p:nvPr/>
        </p:nvGrpSpPr>
        <p:grpSpPr>
          <a:xfrm>
            <a:off x="6355" y="68947"/>
            <a:ext cx="5206990" cy="5970226"/>
            <a:chOff x="5837326" y="246152"/>
            <a:chExt cx="5206990" cy="597022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E8151A5-60B6-468E-AF22-61ADD42B877F}"/>
                </a:ext>
              </a:extLst>
            </p:cNvPr>
            <p:cNvGrpSpPr/>
            <p:nvPr/>
          </p:nvGrpSpPr>
          <p:grpSpPr>
            <a:xfrm>
              <a:off x="5837326" y="246152"/>
              <a:ext cx="5206990" cy="5970226"/>
              <a:chOff x="1384310" y="433137"/>
              <a:chExt cx="5206990" cy="5970226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4E46621-2423-4E35-8AC2-57984DFE9E45}"/>
                  </a:ext>
                </a:extLst>
              </p:cNvPr>
              <p:cNvGrpSpPr/>
              <p:nvPr/>
            </p:nvGrpSpPr>
            <p:grpSpPr>
              <a:xfrm>
                <a:off x="1447296" y="433137"/>
                <a:ext cx="5144004" cy="5970226"/>
                <a:chOff x="1447296" y="433137"/>
                <a:chExt cx="5144004" cy="5970226"/>
              </a:xfrm>
            </p:grpSpPr>
            <p:graphicFrame>
              <p:nvGraphicFramePr>
                <p:cNvPr id="26" name="Chart 25">
                  <a:extLst>
                    <a:ext uri="{FF2B5EF4-FFF2-40B4-BE49-F238E27FC236}">
                      <a16:creationId xmlns:a16="http://schemas.microsoft.com/office/drawing/2014/main" id="{00000000-0008-0000-0000-000014000000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95945707"/>
                    </p:ext>
                  </p:extLst>
                </p:nvPr>
              </p:nvGraphicFramePr>
              <p:xfrm>
                <a:off x="3417195" y="3439752"/>
                <a:ext cx="3174105" cy="296361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1B658FB8-F661-46C8-972A-84D0190228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1757"/>
                <a:stretch/>
              </p:blipFill>
              <p:spPr>
                <a:xfrm>
                  <a:off x="1853063" y="433137"/>
                  <a:ext cx="4240270" cy="2985113"/>
                </a:xfrm>
                <a:prstGeom prst="rect">
                  <a:avLst/>
                </a:prstGeom>
              </p:spPr>
            </p:pic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0232EA22-AD61-4ECC-9F0C-C98C95D04F69}"/>
                    </a:ext>
                  </a:extLst>
                </p:cNvPr>
                <p:cNvGrpSpPr/>
                <p:nvPr/>
              </p:nvGrpSpPr>
              <p:grpSpPr>
                <a:xfrm>
                  <a:off x="4407289" y="5835764"/>
                  <a:ext cx="2090301" cy="490810"/>
                  <a:chOff x="4250214" y="5846984"/>
                  <a:chExt cx="2090301" cy="490810"/>
                </a:xfrm>
              </p:grpSpPr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0F84B309-01EF-4612-A9A2-6071D31B123C}"/>
                      </a:ext>
                    </a:extLst>
                  </p:cNvPr>
                  <p:cNvGrpSpPr/>
                  <p:nvPr/>
                </p:nvGrpSpPr>
                <p:grpSpPr>
                  <a:xfrm>
                    <a:off x="4250214" y="5846984"/>
                    <a:ext cx="2090301" cy="307778"/>
                    <a:chOff x="4250214" y="5846984"/>
                    <a:chExt cx="2090301" cy="307778"/>
                  </a:xfrm>
                </p:grpSpPr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E44DE98B-75E4-4AAC-A6CE-28E61047968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50214" y="5846984"/>
                      <a:ext cx="32882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D58AFF2E-BDA9-4616-867D-D2387FF12C8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858257" y="5846985"/>
                      <a:ext cx="32882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D4EA992F-ACB2-4680-9DAC-EAC03AC5406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34976" y="5846985"/>
                      <a:ext cx="32882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p:txBody>
                </p:sp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5F597DEE-5E4B-4204-8EBA-3EFFD4F6CC7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11695" y="5846985"/>
                      <a:ext cx="32882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p:txBody>
                </p:sp>
              </p:grpSp>
              <p:sp>
                <p:nvSpPr>
                  <p:cNvPr id="38" name="TextBox 33">
                    <a:extLst>
                      <a:ext uri="{FF2B5EF4-FFF2-40B4-BE49-F238E27FC236}">
                        <a16:creationId xmlns:a16="http://schemas.microsoft.com/office/drawing/2014/main" id="{221F2C08-2DB2-4D3D-9F6E-1AFDC87999BD}"/>
                      </a:ext>
                    </a:extLst>
                  </p:cNvPr>
                  <p:cNvSpPr txBox="1"/>
                  <p:nvPr/>
                </p:nvSpPr>
                <p:spPr>
                  <a:xfrm>
                    <a:off x="5090014" y="6030017"/>
                    <a:ext cx="55326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Mix</a:t>
                    </a:r>
                  </a:p>
                </p:txBody>
              </p:sp>
            </p:grpSp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C8FFDAB7-144A-482A-9898-0DE2571AF0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481" r="5007"/>
                <a:stretch/>
              </p:blipFill>
              <p:spPr>
                <a:xfrm>
                  <a:off x="1447296" y="3418250"/>
                  <a:ext cx="1993520" cy="2769693"/>
                </a:xfrm>
                <a:prstGeom prst="rect">
                  <a:avLst/>
                </a:prstGeom>
              </p:spPr>
            </p:pic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8F1E0F-F082-4C05-B8C6-D70A6A9A0F72}"/>
                  </a:ext>
                </a:extLst>
              </p:cNvPr>
              <p:cNvSpPr txBox="1"/>
              <p:nvPr/>
            </p:nvSpPr>
            <p:spPr>
              <a:xfrm>
                <a:off x="1384310" y="3577482"/>
                <a:ext cx="331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BF292E4-E540-444A-9156-5822F70C14D4}"/>
                  </a:ext>
                </a:extLst>
              </p:cNvPr>
              <p:cNvSpPr txBox="1"/>
              <p:nvPr/>
            </p:nvSpPr>
            <p:spPr>
              <a:xfrm>
                <a:off x="3440816" y="3577482"/>
                <a:ext cx="331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33D144-DD90-423E-AA1F-31FD80DA29EC}"/>
                </a:ext>
              </a:extLst>
            </p:cNvPr>
            <p:cNvSpPr txBox="1"/>
            <p:nvPr/>
          </p:nvSpPr>
          <p:spPr>
            <a:xfrm>
              <a:off x="6323304" y="272162"/>
              <a:ext cx="33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1A16576-1F09-4383-BE76-592CDCE84815}"/>
                </a:ext>
              </a:extLst>
            </p:cNvPr>
            <p:cNvSpPr txBox="1"/>
            <p:nvPr/>
          </p:nvSpPr>
          <p:spPr>
            <a:xfrm>
              <a:off x="9722198" y="368078"/>
              <a:ext cx="841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20mm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BCF70B3-57AC-4238-842B-702324D13BA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875416" y="344198"/>
              <a:ext cx="59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065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13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barrie dams</dc:creator>
  <cp:lastModifiedBy>barrie dams</cp:lastModifiedBy>
  <cp:revision>20</cp:revision>
  <dcterms:created xsi:type="dcterms:W3CDTF">2018-12-11T12:16:22Z</dcterms:created>
  <dcterms:modified xsi:type="dcterms:W3CDTF">2018-12-11T21:24:04Z</dcterms:modified>
</cp:coreProperties>
</file>